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89" r:id="rId9"/>
    <p:sldId id="291" r:id="rId10"/>
    <p:sldId id="262" r:id="rId11"/>
    <p:sldId id="292" r:id="rId12"/>
    <p:sldId id="293" r:id="rId13"/>
    <p:sldId id="274" r:id="rId14"/>
    <p:sldId id="294" r:id="rId15"/>
    <p:sldId id="295" r:id="rId16"/>
    <p:sldId id="267" r:id="rId17"/>
    <p:sldId id="296" r:id="rId18"/>
    <p:sldId id="268" r:id="rId19"/>
    <p:sldId id="278" r:id="rId20"/>
    <p:sldId id="285" r:id="rId21"/>
    <p:sldId id="281" r:id="rId22"/>
    <p:sldId id="282" r:id="rId23"/>
    <p:sldId id="302" r:id="rId24"/>
    <p:sldId id="283" r:id="rId25"/>
    <p:sldId id="286" r:id="rId26"/>
    <p:sldId id="301" r:id="rId27"/>
    <p:sldId id="287" r:id="rId28"/>
    <p:sldId id="288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1CF2D-6B3C-4084-B04B-62FC9AAC1AD3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7F2FB-2B98-4350-A258-A93E20F10E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9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xmlns="" id="{9E8DA0DF-9D90-47A6-936D-A2C2988AF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70844E-A5EE-4BF2-B28E-55F199294DD4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xmlns="" id="{9D0905BF-793D-4B01-8F4A-1906205D3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xmlns="" id="{A3B2510B-276F-4109-9753-50F7ABCCA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1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702FCB27-5198-45E5-A2D0-C3D081CC8C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8102AE-3EA1-4CC0-AE47-27921DA396D5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DD016FC4-9610-4937-A4B0-3E9CF4BCB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B9D5C0BB-C811-437D-9C69-F1E272DDA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5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DF8-3BB4-4F6B-AE4E-A3ACE11DBF13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2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D98D-9D3B-420C-A2AD-F1BDAA7B5CF2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00C-457D-4CA1-AC95-C4D7C2BF606C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ED9F-DA13-4707-95C7-DCF1028EEF6F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8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3BDF-35D6-4CBB-A32A-8C42070BAFEE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7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1348-7483-48FA-851B-E05FE2EA0F1B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4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0A73-9AC9-41A6-B533-9F16514C5591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8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5AEF-71AB-4F50-AB30-FA32D396C9F1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8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4E24-5DE8-43ED-9C12-82EF0C236EC5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E047-4F77-4AF1-B1BE-BB1DBFD6312E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7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4E77-0CB7-43C4-B8A6-F2DF1E1BD11D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4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7FB2-74EC-4483-AC83-883F6BA98EB3}" type="datetime5">
              <a:rPr lang="en-US" smtClean="0"/>
              <a:t>9-Oct-20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Database Management System (DBMS)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C8A5-3372-49D3-ADB2-7756FA29DC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8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Concurrency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2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6858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331FF4-A102-425F-881D-8F88BAD9A972}"/>
              </a:ext>
            </a:extLst>
          </p:cNvPr>
          <p:cNvSpPr txBox="1"/>
          <p:nvPr/>
        </p:nvSpPr>
        <p:spPr>
          <a:xfrm>
            <a:off x="990600" y="1143000"/>
            <a:ext cx="7239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 this case, transaction T2 displays $250, which is incorrect. The reason for this mistake is that the transaction T1 unlocked data item B too early, as a result of which T2 saw an inconsistent state.</a:t>
            </a:r>
          </a:p>
        </p:txBody>
      </p:sp>
    </p:spTree>
    <p:extLst>
      <p:ext uri="{BB962C8B-B14F-4D97-AF65-F5344CB8AC3E}">
        <p14:creationId xmlns:p14="http://schemas.microsoft.com/office/powerpoint/2010/main" val="300777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Locks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230F96FE-105E-42B8-9DFE-911A8F141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4830762"/>
          </a:xfrm>
        </p:spPr>
      </p:pic>
    </p:spTree>
    <p:extLst>
      <p:ext uri="{BB962C8B-B14F-4D97-AF65-F5344CB8AC3E}">
        <p14:creationId xmlns:p14="http://schemas.microsoft.com/office/powerpoint/2010/main" val="183600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Pitfalls of Lock-Based Protocols 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DEEAEC69-5848-4701-98B9-72AD78E22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6695"/>
            <a:ext cx="8229600" cy="4744105"/>
          </a:xfrm>
        </p:spPr>
      </p:pic>
    </p:spTree>
    <p:extLst>
      <p:ext uri="{BB962C8B-B14F-4D97-AF65-F5344CB8AC3E}">
        <p14:creationId xmlns:p14="http://schemas.microsoft.com/office/powerpoint/2010/main" val="347129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Pitfalls of Lock-Based Protocols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/>
              <a:t>When a transaction requests a lock on data item in a particular mode, and no other transaction has a lock on the same data item in a conflicting mode, the lock can be granted. However, care must be taken to avoid the following scenario.</a:t>
            </a:r>
          </a:p>
          <a:p>
            <a:pPr algn="just"/>
            <a:r>
              <a:rPr lang="en-US" sz="3000" dirty="0"/>
              <a:t>A transaction may be waiting for an X-lock on an item, while a sequence of other transactions request and are granted an S-lock on the same item. </a:t>
            </a:r>
            <a:r>
              <a:rPr lang="en-US" sz="3000" b="1" dirty="0"/>
              <a:t>(Problem of Starvation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26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Pitfalls of Lock-Based Protocols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7E37E80C-CCED-40BF-8A59-9381C2D11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8309"/>
              </p:ext>
            </p:extLst>
          </p:nvPr>
        </p:nvGraphicFramePr>
        <p:xfrm>
          <a:off x="1524000" y="1397000"/>
          <a:ext cx="609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8800538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347703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18707606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554254662"/>
                    </a:ext>
                  </a:extLst>
                </a:gridCol>
              </a:tblGrid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7443749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4098676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X(A)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826152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010402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2429112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1753906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6652840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252992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0487692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002190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845711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755063"/>
                  </a:ext>
                </a:extLst>
              </a:tr>
              <a:tr h="320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0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07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 Based Protocols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BFB9BAA-5D3B-475C-9DAE-D47F107A1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4754561"/>
          </a:xfrm>
        </p:spPr>
      </p:pic>
    </p:spTree>
    <p:extLst>
      <p:ext uri="{BB962C8B-B14F-4D97-AF65-F5344CB8AC3E}">
        <p14:creationId xmlns:p14="http://schemas.microsoft.com/office/powerpoint/2010/main" val="3647471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Two-Phase Locking Protocol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90" t="23091" r="24647" b="29861"/>
          <a:stretch/>
        </p:blipFill>
        <p:spPr bwMode="auto">
          <a:xfrm>
            <a:off x="609600" y="1676400"/>
            <a:ext cx="807719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574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Two-Phase Locking Protocol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154A7564-D676-4594-8940-2750128B587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9678935"/>
              </p:ext>
            </p:extLst>
          </p:nvPr>
        </p:nvGraphicFramePr>
        <p:xfrm>
          <a:off x="457200" y="1600200"/>
          <a:ext cx="4038600" cy="498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1892026177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370114775"/>
                    </a:ext>
                  </a:extLst>
                </a:gridCol>
              </a:tblGrid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1874607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X(A)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0679604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R(A)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8436844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W(A)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293469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016040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S(B)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1908765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R(B)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2641955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U(A)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749864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0149469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U(B)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362343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CB976191-36B3-41B4-8D1C-82C850A1C1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248522"/>
              </p:ext>
            </p:extLst>
          </p:nvPr>
        </p:nvGraphicFramePr>
        <p:xfrm>
          <a:off x="4648200" y="1600200"/>
          <a:ext cx="4038600" cy="498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8903413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1523444703"/>
                    </a:ext>
                  </a:extLst>
                </a:gridCol>
              </a:tblGrid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3343213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Lock S(A)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4185063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Lock S(A)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1387194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Lock X(B)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52840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Unlock(A)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6393265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Lock X(C)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1308523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0381017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r>
                        <a:rPr lang="en-US" dirty="0"/>
                        <a:t>Unlock 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Unlock(A)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9922831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6883854"/>
                  </a:ext>
                </a:extLst>
              </a:tr>
              <a:tr h="498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Unlock (D)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662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19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Two-Phase Locking Protocol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Cascading rollback may occur in Two phase locking so in order to avoid it three variations on two phase locking is used:</a:t>
            </a:r>
          </a:p>
          <a:p>
            <a:pPr lvl="1" algn="just"/>
            <a:r>
              <a:rPr lang="en-US" b="1" dirty="0">
                <a:solidFill>
                  <a:srgbClr val="FF0000"/>
                </a:solidFill>
              </a:rPr>
              <a:t>Strict two-phase locking 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Here a transaction must hold all its exclusive locks till it commits/aborts. </a:t>
            </a:r>
          </a:p>
          <a:p>
            <a:pPr lvl="1" algn="just"/>
            <a:r>
              <a:rPr lang="en-US" b="1" dirty="0">
                <a:solidFill>
                  <a:srgbClr val="FF0000"/>
                </a:solidFill>
              </a:rPr>
              <a:t>Rigorous two-phase locking : </a:t>
            </a:r>
            <a:r>
              <a:rPr lang="en-US" dirty="0"/>
              <a:t>is even stricter: here </a:t>
            </a:r>
            <a:r>
              <a:rPr lang="en-US" i="1" dirty="0"/>
              <a:t>all </a:t>
            </a:r>
            <a:r>
              <a:rPr lang="en-US" dirty="0"/>
              <a:t>locks are held till commit/abort. In this protocol transactions can be serialized in the order in which they commit.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52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Time Stamp 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Each transaction is issued a timestamp when it enters the system. If an old transaction </a:t>
            </a:r>
            <a:r>
              <a:rPr lang="en-US" i="1" dirty="0"/>
              <a:t>Ti </a:t>
            </a:r>
            <a:r>
              <a:rPr lang="en-US" dirty="0"/>
              <a:t>has time-stamp TS(</a:t>
            </a:r>
            <a:r>
              <a:rPr lang="en-US" i="1" dirty="0"/>
              <a:t>Ti</a:t>
            </a:r>
            <a:r>
              <a:rPr lang="en-US" dirty="0"/>
              <a:t>), a new transaction </a:t>
            </a:r>
            <a:r>
              <a:rPr lang="en-US" i="1" dirty="0" err="1"/>
              <a:t>Tj</a:t>
            </a:r>
            <a:r>
              <a:rPr lang="en-US" i="1" dirty="0"/>
              <a:t> </a:t>
            </a:r>
            <a:r>
              <a:rPr lang="en-US" dirty="0"/>
              <a:t>is assigned time-stamp TS(</a:t>
            </a:r>
            <a:r>
              <a:rPr lang="en-US" i="1" dirty="0" err="1"/>
              <a:t>Tj</a:t>
            </a:r>
            <a:r>
              <a:rPr lang="en-US" dirty="0"/>
              <a:t>) such that TS(</a:t>
            </a:r>
            <a:r>
              <a:rPr lang="en-US" i="1" dirty="0"/>
              <a:t>Ti</a:t>
            </a:r>
            <a:r>
              <a:rPr lang="en-US" dirty="0"/>
              <a:t>) &lt;TS(</a:t>
            </a:r>
            <a:r>
              <a:rPr lang="en-US" i="1" dirty="0" err="1"/>
              <a:t>Tj</a:t>
            </a:r>
            <a:r>
              <a:rPr lang="en-US" dirty="0"/>
              <a:t>). </a:t>
            </a:r>
          </a:p>
          <a:p>
            <a:pPr algn="just"/>
            <a:r>
              <a:rPr lang="en-US" dirty="0"/>
              <a:t>The protocol manages concurrent execution such that the time-stamps determine the </a:t>
            </a:r>
            <a:r>
              <a:rPr lang="en-US" dirty="0" err="1"/>
              <a:t>serializability</a:t>
            </a:r>
            <a:r>
              <a:rPr lang="en-US" dirty="0"/>
              <a:t> order. </a:t>
            </a:r>
          </a:p>
          <a:p>
            <a:pPr algn="just"/>
            <a:r>
              <a:rPr lang="en-US" dirty="0"/>
              <a:t>In order to assure such behavior, the protocol maintains for each data </a:t>
            </a:r>
            <a:r>
              <a:rPr lang="en-US" i="1" dirty="0"/>
              <a:t>Q </a:t>
            </a:r>
            <a:r>
              <a:rPr lang="en-US" dirty="0"/>
              <a:t>two timestamp values: </a:t>
            </a:r>
          </a:p>
          <a:p>
            <a:pPr lvl="1" algn="just"/>
            <a:r>
              <a:rPr lang="en-US" b="1" dirty="0"/>
              <a:t>W-timestamp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is the largest time-stamp of any transaction that executed </a:t>
            </a:r>
            <a:r>
              <a:rPr lang="en-US" b="1" dirty="0"/>
              <a:t>write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successfully. </a:t>
            </a:r>
          </a:p>
          <a:p>
            <a:pPr lvl="1" algn="just"/>
            <a:r>
              <a:rPr lang="en-US" b="1" dirty="0"/>
              <a:t>R-timestamp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is the largest time-stamp of any transaction that executed </a:t>
            </a:r>
            <a:r>
              <a:rPr lang="en-US" b="1" dirty="0"/>
              <a:t>read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successfully.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1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Concurrency Control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514493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640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Time Stamp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/>
              <a:t>Use the value of the </a:t>
            </a:r>
            <a:r>
              <a:rPr lang="en-US" i="1" dirty="0"/>
              <a:t>system clock</a:t>
            </a:r>
            <a:r>
              <a:rPr lang="en-US" dirty="0"/>
              <a:t> as the timestamp; that is, a transaction’s timestamp is equal to the value of the clock when the transaction enters the system.</a:t>
            </a:r>
          </a:p>
          <a:p>
            <a:pPr lvl="1" algn="just"/>
            <a:r>
              <a:rPr lang="en-US" dirty="0"/>
              <a:t>Use a </a:t>
            </a:r>
            <a:r>
              <a:rPr lang="en-US" i="1" dirty="0"/>
              <a:t>logical counter</a:t>
            </a:r>
            <a:r>
              <a:rPr lang="en-US" dirty="0"/>
              <a:t> that is incremented after a new timestamp has been assigned; that is, a transaction’s timestamp is equal to the value of the counter when the transaction enters the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23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Time Stamp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just"/>
            <a:r>
              <a:rPr lang="en-US" dirty="0"/>
              <a:t>The timestamp ordering protocol ensures that any conflicting </a:t>
            </a:r>
            <a:r>
              <a:rPr lang="en-US" b="1" dirty="0"/>
              <a:t>read </a:t>
            </a:r>
            <a:r>
              <a:rPr lang="en-US" dirty="0"/>
              <a:t>and </a:t>
            </a:r>
            <a:r>
              <a:rPr lang="en-US" b="1" dirty="0"/>
              <a:t>write </a:t>
            </a:r>
            <a:r>
              <a:rPr lang="en-US" dirty="0"/>
              <a:t>operations are executed in timestamp order. </a:t>
            </a:r>
          </a:p>
          <a:p>
            <a:pPr algn="just"/>
            <a:r>
              <a:rPr lang="en-US" dirty="0"/>
              <a:t>Suppose a transaction T</a:t>
            </a:r>
            <a:r>
              <a:rPr lang="en-US" sz="1600" dirty="0"/>
              <a:t>i </a:t>
            </a:r>
            <a:r>
              <a:rPr lang="en-US" dirty="0"/>
              <a:t>issues a </a:t>
            </a:r>
            <a:r>
              <a:rPr lang="en-US" b="1" dirty="0"/>
              <a:t>read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</a:t>
            </a:r>
          </a:p>
          <a:p>
            <a:pPr lvl="1" algn="just"/>
            <a:r>
              <a:rPr lang="en-US" dirty="0"/>
              <a:t>If TS(</a:t>
            </a:r>
            <a:r>
              <a:rPr lang="en-US" i="1" dirty="0"/>
              <a:t>T</a:t>
            </a:r>
            <a:r>
              <a:rPr lang="en-US" sz="1200" i="1" dirty="0"/>
              <a:t>i</a:t>
            </a:r>
            <a:r>
              <a:rPr lang="en-US" dirty="0"/>
              <a:t>) </a:t>
            </a:r>
            <a:r>
              <a:rPr lang="en-US" dirty="0" smtClean="0"/>
              <a:t>&lt; </a:t>
            </a:r>
            <a:r>
              <a:rPr lang="en-US" b="1" dirty="0"/>
              <a:t>W</a:t>
            </a:r>
            <a:r>
              <a:rPr lang="en-US" dirty="0"/>
              <a:t>-timestamp(</a:t>
            </a:r>
            <a:r>
              <a:rPr lang="en-US" i="1" dirty="0"/>
              <a:t>Q</a:t>
            </a:r>
            <a:r>
              <a:rPr lang="en-US" dirty="0"/>
              <a:t>), then </a:t>
            </a:r>
            <a:r>
              <a:rPr lang="en-US" i="1" dirty="0"/>
              <a:t>T</a:t>
            </a:r>
            <a:r>
              <a:rPr lang="en-US" sz="1200" i="1" dirty="0"/>
              <a:t>i </a:t>
            </a:r>
            <a:r>
              <a:rPr lang="en-US" dirty="0"/>
              <a:t>needs to read a value of </a:t>
            </a:r>
            <a:r>
              <a:rPr lang="en-US" i="1" dirty="0"/>
              <a:t>Q </a:t>
            </a:r>
            <a:r>
              <a:rPr lang="en-US" dirty="0"/>
              <a:t>that was already overwritten. Hence, the </a:t>
            </a:r>
            <a:r>
              <a:rPr lang="en-US" b="1" dirty="0"/>
              <a:t>read </a:t>
            </a:r>
            <a:r>
              <a:rPr lang="en-US" dirty="0"/>
              <a:t>operation is rejected, and </a:t>
            </a:r>
            <a:r>
              <a:rPr lang="en-US" i="1" dirty="0"/>
              <a:t>T</a:t>
            </a:r>
            <a:r>
              <a:rPr lang="en-US" sz="1200" i="1" dirty="0"/>
              <a:t>i </a:t>
            </a:r>
            <a:r>
              <a:rPr lang="en-US" dirty="0"/>
              <a:t>is rolled back. </a:t>
            </a:r>
          </a:p>
          <a:p>
            <a:pPr lvl="1" algn="just"/>
            <a:r>
              <a:rPr lang="en-US" dirty="0"/>
              <a:t>If TS(</a:t>
            </a:r>
            <a:r>
              <a:rPr lang="en-US" i="1" dirty="0"/>
              <a:t>T</a:t>
            </a:r>
            <a:r>
              <a:rPr lang="en-US" sz="1400" i="1" dirty="0"/>
              <a:t>i</a:t>
            </a:r>
            <a:r>
              <a:rPr lang="en-US" dirty="0"/>
              <a:t>)≥ </a:t>
            </a:r>
            <a:r>
              <a:rPr lang="en-US" b="1" dirty="0"/>
              <a:t>W</a:t>
            </a:r>
            <a:r>
              <a:rPr lang="en-US" dirty="0"/>
              <a:t>-timestamp(</a:t>
            </a:r>
            <a:r>
              <a:rPr lang="en-US" i="1" dirty="0"/>
              <a:t>Q</a:t>
            </a:r>
            <a:r>
              <a:rPr lang="en-US" dirty="0"/>
              <a:t>), then the </a:t>
            </a:r>
            <a:r>
              <a:rPr lang="en-US" b="1" dirty="0"/>
              <a:t>read </a:t>
            </a:r>
            <a:r>
              <a:rPr lang="en-US" dirty="0"/>
              <a:t>operation is executed, and R-timestamp(</a:t>
            </a:r>
            <a:r>
              <a:rPr lang="en-US" i="1" dirty="0"/>
              <a:t>Q</a:t>
            </a:r>
            <a:r>
              <a:rPr lang="en-US" dirty="0"/>
              <a:t>) is set to </a:t>
            </a:r>
            <a:r>
              <a:rPr lang="en-US" b="1" dirty="0"/>
              <a:t>max</a:t>
            </a:r>
            <a:r>
              <a:rPr lang="en-US" dirty="0"/>
              <a:t>(R-timestamp(</a:t>
            </a:r>
            <a:r>
              <a:rPr lang="en-US" i="1" dirty="0"/>
              <a:t>Q</a:t>
            </a:r>
            <a:r>
              <a:rPr lang="en-US" dirty="0"/>
              <a:t>), TS(</a:t>
            </a:r>
            <a:r>
              <a:rPr lang="en-US" i="1" dirty="0"/>
              <a:t>T</a:t>
            </a:r>
            <a:r>
              <a:rPr lang="en-US" sz="1400" i="1" dirty="0"/>
              <a:t>i</a:t>
            </a:r>
            <a:r>
              <a:rPr lang="en-US" dirty="0"/>
              <a:t>)).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37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Time Stamp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US" dirty="0"/>
          </a:p>
          <a:p>
            <a:r>
              <a:rPr lang="en-US" dirty="0"/>
              <a:t>Suppose that transaction </a:t>
            </a:r>
            <a:r>
              <a:rPr lang="en-US" i="1" dirty="0"/>
              <a:t>T</a:t>
            </a:r>
            <a:r>
              <a:rPr lang="en-US" sz="1600" i="1" dirty="0"/>
              <a:t>i </a:t>
            </a:r>
            <a:r>
              <a:rPr lang="en-US" dirty="0"/>
              <a:t>issues </a:t>
            </a:r>
            <a:r>
              <a:rPr lang="en-US" b="1" dirty="0"/>
              <a:t>write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If TS(</a:t>
            </a:r>
            <a:r>
              <a:rPr lang="en-US" i="1" dirty="0"/>
              <a:t>T</a:t>
            </a:r>
            <a:r>
              <a:rPr lang="en-US" sz="1200" i="1" dirty="0"/>
              <a:t>i</a:t>
            </a:r>
            <a:r>
              <a:rPr lang="en-US" dirty="0"/>
              <a:t>) &lt; R-timestamp(</a:t>
            </a:r>
            <a:r>
              <a:rPr lang="en-US" i="1" dirty="0"/>
              <a:t>Q</a:t>
            </a:r>
            <a:r>
              <a:rPr lang="en-US" dirty="0"/>
              <a:t>), then the value of </a:t>
            </a:r>
            <a:r>
              <a:rPr lang="en-US" i="1" dirty="0"/>
              <a:t>Q </a:t>
            </a:r>
            <a:r>
              <a:rPr lang="en-US" dirty="0"/>
              <a:t>that </a:t>
            </a:r>
            <a:r>
              <a:rPr lang="en-US" i="1" dirty="0"/>
              <a:t>T</a:t>
            </a:r>
            <a:r>
              <a:rPr lang="en-US" sz="1200" i="1" dirty="0"/>
              <a:t>i </a:t>
            </a:r>
            <a:r>
              <a:rPr lang="en-US" dirty="0"/>
              <a:t>is producing was needed previously, and the system assumed that that value would never be produced. Hence, the </a:t>
            </a:r>
            <a:r>
              <a:rPr lang="en-US" b="1" dirty="0"/>
              <a:t>write </a:t>
            </a:r>
            <a:r>
              <a:rPr lang="en-US" dirty="0"/>
              <a:t>operation is rejected, and </a:t>
            </a:r>
            <a:r>
              <a:rPr lang="en-US" i="1" dirty="0"/>
              <a:t>T</a:t>
            </a:r>
            <a:r>
              <a:rPr lang="en-US" sz="1200" i="1" dirty="0"/>
              <a:t>i </a:t>
            </a:r>
            <a:r>
              <a:rPr lang="en-US" dirty="0"/>
              <a:t>is rolled back. </a:t>
            </a:r>
          </a:p>
          <a:p>
            <a:pPr lvl="1"/>
            <a:r>
              <a:rPr lang="en-US" dirty="0"/>
              <a:t>If TS(</a:t>
            </a:r>
            <a:r>
              <a:rPr lang="en-US" i="1" dirty="0"/>
              <a:t>T</a:t>
            </a:r>
            <a:r>
              <a:rPr lang="en-US" sz="1600" i="1" dirty="0"/>
              <a:t>i</a:t>
            </a:r>
            <a:r>
              <a:rPr lang="en-US" dirty="0"/>
              <a:t>) &lt; W-timestamp(</a:t>
            </a:r>
            <a:r>
              <a:rPr lang="en-US" i="1" dirty="0"/>
              <a:t>Q</a:t>
            </a:r>
            <a:r>
              <a:rPr lang="en-US" dirty="0"/>
              <a:t>), then </a:t>
            </a:r>
            <a:r>
              <a:rPr lang="en-US" i="1" dirty="0"/>
              <a:t>T</a:t>
            </a:r>
            <a:r>
              <a:rPr lang="en-US" sz="1600" i="1" dirty="0"/>
              <a:t>i </a:t>
            </a:r>
            <a:r>
              <a:rPr lang="en-US" dirty="0"/>
              <a:t>is attempting to write an obsolete value of </a:t>
            </a:r>
            <a:r>
              <a:rPr lang="en-US" i="1" dirty="0"/>
              <a:t>Q</a:t>
            </a:r>
            <a:r>
              <a:rPr lang="en-US" dirty="0"/>
              <a:t>. Hence, this </a:t>
            </a:r>
            <a:r>
              <a:rPr lang="en-US" b="1" dirty="0"/>
              <a:t>write </a:t>
            </a:r>
            <a:r>
              <a:rPr lang="en-US" dirty="0"/>
              <a:t>operation is rejected, and </a:t>
            </a:r>
            <a:r>
              <a:rPr lang="en-US" i="1" dirty="0"/>
              <a:t>T</a:t>
            </a:r>
            <a:r>
              <a:rPr lang="en-US" sz="1600" i="1" dirty="0"/>
              <a:t>i </a:t>
            </a:r>
            <a:r>
              <a:rPr lang="en-US" dirty="0"/>
              <a:t>is rolled back. </a:t>
            </a:r>
          </a:p>
          <a:p>
            <a:pPr lvl="1"/>
            <a:endParaRPr lang="en-US" dirty="0"/>
          </a:p>
          <a:p>
            <a:r>
              <a:rPr lang="en-US" dirty="0"/>
              <a:t>Otherwise, the </a:t>
            </a:r>
            <a:r>
              <a:rPr lang="en-US" b="1" dirty="0"/>
              <a:t>write </a:t>
            </a:r>
            <a:r>
              <a:rPr lang="en-US" dirty="0"/>
              <a:t>operation is executed, and W-timestamp(</a:t>
            </a:r>
            <a:r>
              <a:rPr lang="en-US" i="1" dirty="0"/>
              <a:t>Q</a:t>
            </a:r>
            <a:r>
              <a:rPr lang="en-US" dirty="0"/>
              <a:t>) is set to TS(</a:t>
            </a:r>
            <a:r>
              <a:rPr lang="en-US" i="1" dirty="0"/>
              <a:t>T</a:t>
            </a:r>
            <a:r>
              <a:rPr lang="en-US" sz="1800" i="1" dirty="0"/>
              <a:t>i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26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10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8034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r>
                        <a:rPr lang="en-US" baseline="0" dirty="0" smtClean="0"/>
                        <a:t> (TS(T1)=10)</a:t>
                      </a:r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 </a:t>
                      </a:r>
                      <a:r>
                        <a:rPr lang="en-US" baseline="0" dirty="0" smtClean="0"/>
                        <a:t>(TS(T2)=20)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T3 </a:t>
                      </a:r>
                      <a:r>
                        <a:rPr lang="en-US" baseline="0" dirty="0" smtClean="0"/>
                        <a:t>(TS(T3)=30)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R(A)</a:t>
                      </a:r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R(B)</a:t>
                      </a:r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W(C)</a:t>
                      </a:r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R(B)</a:t>
                      </a:r>
                      <a:endParaRPr lang="en-US" dirty="0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R(C)</a:t>
                      </a:r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W(B)</a:t>
                      </a:r>
                      <a:endParaRPr lang="en-US" dirty="0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01541" marR="20154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W(A)</a:t>
                      </a:r>
                      <a:endParaRPr lang="en-US" dirty="0"/>
                    </a:p>
                  </a:txBody>
                  <a:tcPr marL="201541" marR="201541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914400" y="53340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923" y="5562600"/>
            <a:ext cx="2655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36300" y="51493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17588" y="514933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44299" y="5152237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3903" y="5577281"/>
            <a:ext cx="524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706" y="6031468"/>
            <a:ext cx="606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WTS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93670" y="557728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03408" y="56065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69772" y="60080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657119" y="60139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472004" y="60080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472004" y="56065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10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Time Stamp Based Protocol: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dirty="0"/>
              <a:t>To illustrate this protocol, we consider transactions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. Transaction T</a:t>
            </a:r>
            <a:r>
              <a:rPr lang="en-US" baseline="-25000" dirty="0"/>
              <a:t>1</a:t>
            </a:r>
            <a:r>
              <a:rPr lang="en-US" dirty="0"/>
              <a:t> displays the contents of accounts A and B:</a:t>
            </a:r>
            <a:endParaRPr lang="en-US" sz="2400" dirty="0"/>
          </a:p>
          <a:p>
            <a:pPr lvl="1" algn="just">
              <a:defRPr/>
            </a:pPr>
            <a:r>
              <a:rPr lang="en-US" b="1" dirty="0"/>
              <a:t>T</a:t>
            </a:r>
            <a:r>
              <a:rPr lang="en-US" sz="3200" b="1" baseline="-25000" dirty="0"/>
              <a:t>1</a:t>
            </a:r>
            <a:r>
              <a:rPr lang="en-US" b="1" dirty="0"/>
              <a:t>: 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read(B);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read(A);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display(A + B);</a:t>
            </a:r>
          </a:p>
          <a:p>
            <a:pPr lvl="1" algn="just">
              <a:defRPr/>
            </a:pPr>
            <a:r>
              <a:rPr lang="en-US" b="1" dirty="0"/>
              <a:t>T</a:t>
            </a:r>
            <a:r>
              <a:rPr lang="en-US" sz="3200" b="1" baseline="-25000" dirty="0"/>
              <a:t>2</a:t>
            </a:r>
            <a:r>
              <a:rPr lang="en-US" b="1" dirty="0"/>
              <a:t>: 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read(B);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B := B </a:t>
            </a:r>
            <a:r>
              <a:rPr lang="ja-JP" altLang="en-US" b="1" dirty="0">
                <a:ea typeface="ＭＳ Ｐゴシック" charset="-128"/>
              </a:rPr>
              <a:t>−</a:t>
            </a:r>
            <a:r>
              <a:rPr lang="en-US" b="1" dirty="0"/>
              <a:t> 50;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write(B);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read(A);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A := A + 50;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write(A);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r>
              <a:rPr lang="en-US" b="1" dirty="0"/>
              <a:t>display(A + B);</a:t>
            </a:r>
          </a:p>
          <a:p>
            <a:pPr marL="914400" lvl="2" indent="0" algn="just">
              <a:buFont typeface="Wingdings" pitchFamily="2" charset="2"/>
              <a:buNone/>
              <a:defRPr/>
            </a:pPr>
            <a:endParaRPr lang="en-US" b="1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1745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Time Stamp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1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In presenting schedules under the timestamp protocol, we shall assume that a transaction is assigned a timestamp immediately before its first instruction. Thus, in schedule 3, TS(T</a:t>
            </a:r>
            <a:r>
              <a:rPr lang="en-US" sz="2400" baseline="-25000" dirty="0"/>
              <a:t>1</a:t>
            </a:r>
            <a:r>
              <a:rPr lang="en-US" sz="2400" dirty="0"/>
              <a:t>) &lt; TS(T</a:t>
            </a:r>
            <a:r>
              <a:rPr lang="en-US" sz="2400" baseline="-25000" dirty="0"/>
              <a:t>2</a:t>
            </a:r>
            <a:r>
              <a:rPr lang="en-US" sz="2400" dirty="0"/>
              <a:t>), and the schedule is possible under the timestamp protocol.</a:t>
            </a:r>
          </a:p>
          <a:p>
            <a:r>
              <a:rPr lang="en-US" sz="2400" dirty="0"/>
              <a:t>Schedule 3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40306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55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Thomas Write Rule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Modified </a:t>
            </a:r>
            <a:r>
              <a:rPr lang="en-US" dirty="0"/>
              <a:t>version of the timestamp-ordering protocol in which obsolete </a:t>
            </a:r>
            <a:r>
              <a:rPr lang="en-US" b="1" dirty="0"/>
              <a:t>write </a:t>
            </a:r>
            <a:r>
              <a:rPr lang="en-US" dirty="0"/>
              <a:t>operations may be ignored under certain circumstances. </a:t>
            </a:r>
          </a:p>
          <a:p>
            <a:pPr algn="just"/>
            <a:r>
              <a:rPr lang="en-US" dirty="0"/>
              <a:t>When </a:t>
            </a:r>
            <a:r>
              <a:rPr lang="en-US" i="1" dirty="0"/>
              <a:t>Ti </a:t>
            </a:r>
            <a:r>
              <a:rPr lang="en-US" dirty="0"/>
              <a:t>attempts to write data item </a:t>
            </a:r>
            <a:r>
              <a:rPr lang="en-US" i="1" dirty="0"/>
              <a:t>Q</a:t>
            </a:r>
            <a:r>
              <a:rPr lang="en-US" dirty="0"/>
              <a:t>, if TS(</a:t>
            </a:r>
            <a:r>
              <a:rPr lang="en-US" i="1" dirty="0"/>
              <a:t>Ti</a:t>
            </a:r>
            <a:r>
              <a:rPr lang="en-US" dirty="0"/>
              <a:t>) </a:t>
            </a:r>
            <a:r>
              <a:rPr lang="en-US" i="1" dirty="0"/>
              <a:t>&lt; </a:t>
            </a:r>
            <a:r>
              <a:rPr lang="en-US" dirty="0"/>
              <a:t>W-timestamp(</a:t>
            </a:r>
            <a:r>
              <a:rPr lang="en-US" i="1" dirty="0"/>
              <a:t>Q</a:t>
            </a:r>
            <a:r>
              <a:rPr lang="en-US" dirty="0"/>
              <a:t>), then </a:t>
            </a:r>
            <a:r>
              <a:rPr lang="en-US" i="1" dirty="0"/>
              <a:t>Ti </a:t>
            </a:r>
            <a:r>
              <a:rPr lang="en-US" dirty="0"/>
              <a:t>is attempting to write an obsolete value of {</a:t>
            </a:r>
            <a:r>
              <a:rPr lang="en-US" i="1" dirty="0"/>
              <a:t>Q</a:t>
            </a:r>
            <a:r>
              <a:rPr lang="en-US" dirty="0"/>
              <a:t>}. </a:t>
            </a:r>
          </a:p>
          <a:p>
            <a:pPr lvl="1" algn="just"/>
            <a:r>
              <a:rPr lang="en-US" dirty="0"/>
              <a:t>Rather than rolling back </a:t>
            </a:r>
            <a:r>
              <a:rPr lang="en-US" i="1" dirty="0"/>
              <a:t>Ti </a:t>
            </a:r>
            <a:r>
              <a:rPr lang="en-US" dirty="0"/>
              <a:t>as the timestamp ordering protocol would have done, this {</a:t>
            </a:r>
            <a:r>
              <a:rPr lang="en-US" b="1" dirty="0"/>
              <a:t>write</a:t>
            </a:r>
            <a:r>
              <a:rPr lang="en-US" dirty="0"/>
              <a:t>} operation can be ignored. </a:t>
            </a:r>
          </a:p>
          <a:p>
            <a:pPr algn="just"/>
            <a:r>
              <a:rPr lang="en-US" dirty="0"/>
              <a:t>Otherwise this protocol is the same as the timestamp ordering protocol.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89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Validation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dirty="0"/>
              <a:t>We assume that each transaction T</a:t>
            </a:r>
            <a:r>
              <a:rPr lang="en-US" baseline="-25000" dirty="0"/>
              <a:t>i</a:t>
            </a:r>
            <a:r>
              <a:rPr lang="en-US" dirty="0"/>
              <a:t> executes in two or three different phases in its lifetime, depending on whether it is a read-only or an update transaction. The phases are, in order, </a:t>
            </a:r>
          </a:p>
          <a:p>
            <a:pPr lvl="1" algn="just">
              <a:defRPr/>
            </a:pPr>
            <a:r>
              <a:rPr lang="en-US" b="1" i="1" dirty="0"/>
              <a:t>Read phase</a:t>
            </a:r>
            <a:r>
              <a:rPr lang="en-US" b="1" dirty="0"/>
              <a:t>. </a:t>
            </a:r>
            <a:r>
              <a:rPr lang="en-US" dirty="0"/>
              <a:t>During this phase, the system executes transaction T</a:t>
            </a:r>
            <a:r>
              <a:rPr lang="en-US" sz="3200" baseline="-25000" dirty="0"/>
              <a:t>i</a:t>
            </a:r>
            <a:r>
              <a:rPr lang="en-US" dirty="0"/>
              <a:t>. It reads the values of the various data items and stores them in variables local to T</a:t>
            </a:r>
            <a:r>
              <a:rPr lang="en-US" sz="3200" baseline="-25000" dirty="0"/>
              <a:t>i</a:t>
            </a:r>
            <a:r>
              <a:rPr lang="en-US" dirty="0"/>
              <a:t>. It performs all write operations on temporary local variables, without updates of the actual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29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Validation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b="1" i="1" dirty="0"/>
              <a:t>Validation phase</a:t>
            </a:r>
            <a:r>
              <a:rPr lang="en-US" b="1" dirty="0"/>
              <a:t>. </a:t>
            </a:r>
            <a:r>
              <a:rPr lang="en-US" dirty="0"/>
              <a:t>Transaction T</a:t>
            </a:r>
            <a:r>
              <a:rPr lang="en-US" baseline="-25000" dirty="0"/>
              <a:t>i</a:t>
            </a:r>
            <a:r>
              <a:rPr lang="en-US" dirty="0"/>
              <a:t> performs a validation test to determine whether it can copy to the database the temporary local variables that hold the results of write operations without causing a violation of </a:t>
            </a:r>
            <a:r>
              <a:rPr lang="en-US" dirty="0" err="1"/>
              <a:t>serializability</a:t>
            </a:r>
            <a:r>
              <a:rPr lang="en-US" dirty="0"/>
              <a:t>.</a:t>
            </a:r>
          </a:p>
          <a:p>
            <a:pPr lvl="1" algn="just"/>
            <a:r>
              <a:rPr lang="en-US" b="1" i="1" dirty="0"/>
              <a:t>Write phase</a:t>
            </a:r>
            <a:r>
              <a:rPr lang="en-US" b="1" dirty="0"/>
              <a:t>. </a:t>
            </a:r>
            <a:r>
              <a:rPr lang="en-US" dirty="0"/>
              <a:t>If transaction T</a:t>
            </a:r>
            <a:r>
              <a:rPr lang="en-US" baseline="-25000" dirty="0"/>
              <a:t>i</a:t>
            </a:r>
            <a:r>
              <a:rPr lang="en-US" dirty="0"/>
              <a:t> succeeds in validation (step 2), then the system applies the actual updates to the database. Otherwise, the system rolls back T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45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Validation Based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Each transaction Ti has 3 timestamps </a:t>
            </a:r>
          </a:p>
          <a:p>
            <a:pPr lvl="1"/>
            <a:r>
              <a:rPr lang="en-US" dirty="0"/>
              <a:t>Start(Ti) : the time when Ti started its execution </a:t>
            </a:r>
          </a:p>
          <a:p>
            <a:pPr lvl="1"/>
            <a:r>
              <a:rPr lang="en-US" dirty="0"/>
              <a:t>Validation(Ti): the time when Ti entered its validation phase </a:t>
            </a:r>
          </a:p>
          <a:p>
            <a:pPr lvl="1"/>
            <a:r>
              <a:rPr lang="en-US" dirty="0"/>
              <a:t>Finish(Ti) : the time when Ti finished its write phase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44577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26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Concurrency control mechanism is responsible for maintaining the database consistency in case of concurrent execution.</a:t>
            </a:r>
          </a:p>
          <a:p>
            <a:pPr algn="just"/>
            <a:r>
              <a:rPr lang="en-US" dirty="0"/>
              <a:t>Following are the most common concurrency control protocols: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Lock based </a:t>
            </a:r>
            <a:r>
              <a:rPr lang="en-US" dirty="0" smtClean="0">
                <a:solidFill>
                  <a:srgbClr val="FF0000"/>
                </a:solidFill>
              </a:rPr>
              <a:t>protocol</a:t>
            </a:r>
            <a:endParaRPr lang="en-US" dirty="0">
              <a:solidFill>
                <a:srgbClr val="FF0000"/>
              </a:solidFill>
            </a:endParaRP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Time stamp based protocol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Validation based protocol</a:t>
            </a:r>
          </a:p>
        </p:txBody>
      </p:sp>
    </p:spTree>
    <p:extLst>
      <p:ext uri="{BB962C8B-B14F-4D97-AF65-F5344CB8AC3E}">
        <p14:creationId xmlns:p14="http://schemas.microsoft.com/office/powerpoint/2010/main" val="329851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Lock-Based Protocols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Inconsistency occurs when two transactions attempt to modify the same data item at the same time. </a:t>
            </a:r>
          </a:p>
          <a:p>
            <a:pPr algn="just"/>
            <a:r>
              <a:rPr lang="en-US" dirty="0"/>
              <a:t>A general solution to this problem is that, if one transaction is accessing a data item then, no other transaction should be allowed to modify that data item.</a:t>
            </a:r>
          </a:p>
          <a:p>
            <a:pPr algn="just"/>
            <a:r>
              <a:rPr lang="en-US" dirty="0"/>
              <a:t>Locks are used to implement this general solution.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Lock-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 a variable associated with each data item that describes the status of the item with respect to possible operations that can be applied to it.</a:t>
            </a:r>
          </a:p>
        </p:txBody>
      </p:sp>
    </p:spTree>
    <p:extLst>
      <p:ext uri="{BB962C8B-B14F-4D97-AF65-F5344CB8AC3E}">
        <p14:creationId xmlns:p14="http://schemas.microsoft.com/office/powerpoint/2010/main" val="168312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There are two types of locks: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Binary locks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</a:rPr>
              <a:t>Shared/Exclusive locks</a:t>
            </a:r>
            <a:endParaRPr lang="en-US" dirty="0"/>
          </a:p>
          <a:p>
            <a:pPr algn="just"/>
            <a:r>
              <a:rPr lang="en-US" dirty="0"/>
              <a:t>A binary lock can have two states</a:t>
            </a:r>
            <a:r>
              <a:rPr lang="en-US" i="1" dirty="0"/>
              <a:t>-locked and unlocked. </a:t>
            </a:r>
          </a:p>
          <a:p>
            <a:pPr algn="just"/>
            <a:r>
              <a:rPr lang="en-US" dirty="0"/>
              <a:t>The function lock(X) tells that whether data item X is locked or not at a given time. </a:t>
            </a:r>
          </a:p>
          <a:p>
            <a:pPr algn="just"/>
            <a:r>
              <a:rPr lang="en-US" dirty="0"/>
              <a:t>If lock(X)=1 then, X is locked and if lock(X)=0 then, X is not locked.</a:t>
            </a:r>
          </a:p>
          <a:p>
            <a:pPr algn="just"/>
            <a:r>
              <a:rPr lang="en-US" dirty="0"/>
              <a:t>A transaction can request and release a lock on data item X by using following two instructions:</a:t>
            </a:r>
          </a:p>
          <a:p>
            <a:pPr lvl="1" algn="just"/>
            <a:r>
              <a:rPr lang="en-US" dirty="0" err="1"/>
              <a:t>Lock_item</a:t>
            </a:r>
            <a:r>
              <a:rPr lang="en-US" dirty="0"/>
              <a:t>(X)</a:t>
            </a:r>
          </a:p>
          <a:p>
            <a:pPr lvl="1" algn="just"/>
            <a:r>
              <a:rPr lang="en-US" dirty="0" err="1"/>
              <a:t>unlock_item</a:t>
            </a:r>
            <a:r>
              <a:rPr lang="en-US" dirty="0"/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294379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Main drawback of binary lock is that at a given point of time, at most one transaction can hold a lock on data item X. But, in database system it should be allowed that multiple transactions may access a data item only for reading.</a:t>
            </a:r>
          </a:p>
          <a:p>
            <a:pPr algn="just"/>
            <a:r>
              <a:rPr lang="en-US" dirty="0"/>
              <a:t>To overcome this problem, we use shared/exclusive lock.</a:t>
            </a:r>
          </a:p>
        </p:txBody>
      </p:sp>
    </p:spTree>
    <p:extLst>
      <p:ext uri="{BB962C8B-B14F-4D97-AF65-F5344CB8AC3E}">
        <p14:creationId xmlns:p14="http://schemas.microsoft.com/office/powerpoint/2010/main" val="2538326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Locks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9" t="28646" r="19766" b="42708"/>
          <a:stretch/>
        </p:blipFill>
        <p:spPr bwMode="auto">
          <a:xfrm>
            <a:off x="609601" y="1524000"/>
            <a:ext cx="8001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46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5B03D54B-BE17-481D-8B32-16275C79D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Lock-Based Protocols (Cont.)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19AF166E-4004-4CF9-90E8-4E99FFA9AE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5500" y="1079500"/>
            <a:ext cx="7848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b="1" dirty="0">
                <a:solidFill>
                  <a:srgbClr val="000099"/>
                </a:solidFill>
              </a:rPr>
              <a:t>Lock-compatibility matrix</a:t>
            </a:r>
          </a:p>
          <a:p>
            <a:endParaRPr lang="en-US" altLang="en-US" dirty="0">
              <a:solidFill>
                <a:schemeClr val="tx2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r>
              <a:rPr lang="en-US" altLang="en-US" dirty="0"/>
              <a:t>A transaction may be granted a lock on an item if the requested lock is compatible with locks already held on the item by other transactions.</a:t>
            </a:r>
          </a:p>
          <a:p>
            <a:r>
              <a:rPr lang="en-US" altLang="en-US" dirty="0"/>
              <a:t>Any number of transactions can hold shared locks on an item,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but if any transaction holds an exclusive on the item no other transaction may hold any lock on the item.</a:t>
            </a:r>
          </a:p>
          <a:p>
            <a:r>
              <a:rPr lang="en-US" altLang="en-US" dirty="0"/>
              <a:t>If a lock cannot be granted, the requesting transaction is made to wait till all incompatible locks held by other transactions have been released.  The lock is then granted.</a:t>
            </a:r>
          </a:p>
        </p:txBody>
      </p:sp>
      <p:pic>
        <p:nvPicPr>
          <p:cNvPr id="11268" name="Picture 23">
            <a:extLst>
              <a:ext uri="{FF2B5EF4-FFF2-40B4-BE49-F238E27FC236}">
                <a16:creationId xmlns:a16="http://schemas.microsoft.com/office/drawing/2014/main" xmlns="" id="{804853B1-62A8-451C-9D2F-758E02E6B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1614488"/>
            <a:ext cx="23685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0BC636F0-C4DA-407C-9D02-50E1DE924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Lock-Based Protocols (Cont.)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58774A47-E915-48A4-BD63-FAA8056A125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5500" y="1079500"/>
            <a:ext cx="7424738" cy="4876800"/>
          </a:xfrm>
        </p:spPr>
        <p:txBody>
          <a:bodyPr>
            <a:normAutofit/>
          </a:bodyPr>
          <a:lstStyle/>
          <a:p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EA1FAA6-E6D5-47C3-8DA1-43C1F0EAE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9533"/>
            <a:ext cx="8686800" cy="534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9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9870</TotalTime>
  <Words>1501</Words>
  <Application>Microsoft Office PowerPoint</Application>
  <PresentationFormat>On-screen Show (4:3)</PresentationFormat>
  <Paragraphs>203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Monotype Sorts</vt:lpstr>
      <vt:lpstr>Times New Roman</vt:lpstr>
      <vt:lpstr>Wingdings</vt:lpstr>
      <vt:lpstr>Office Theme</vt:lpstr>
      <vt:lpstr>Concurrency Control</vt:lpstr>
      <vt:lpstr>Concurrency Control</vt:lpstr>
      <vt:lpstr>Concurrency Control</vt:lpstr>
      <vt:lpstr>Lock-Based Protocols </vt:lpstr>
      <vt:lpstr>Locks</vt:lpstr>
      <vt:lpstr>Locks</vt:lpstr>
      <vt:lpstr>Locks</vt:lpstr>
      <vt:lpstr>Lock-Based Protocols (Cont.)</vt:lpstr>
      <vt:lpstr>Lock-Based Protocols (Cont.)</vt:lpstr>
      <vt:lpstr>Locks</vt:lpstr>
      <vt:lpstr>Locks</vt:lpstr>
      <vt:lpstr>Pitfalls of Lock-Based Protocols </vt:lpstr>
      <vt:lpstr>Pitfalls of Lock-Based Protocols </vt:lpstr>
      <vt:lpstr>Pitfalls of Lock-Based Protocols </vt:lpstr>
      <vt:lpstr>Lock Based Protocols</vt:lpstr>
      <vt:lpstr>The Two-Phase Locking Protocol </vt:lpstr>
      <vt:lpstr>The Two-Phase Locking Protocol </vt:lpstr>
      <vt:lpstr>The Two-Phase Locking Protocol </vt:lpstr>
      <vt:lpstr>Time Stamp Based Protocol</vt:lpstr>
      <vt:lpstr>Time Stamp Based Protocol</vt:lpstr>
      <vt:lpstr>Time Stamp Based Protocol</vt:lpstr>
      <vt:lpstr>Time Stamp Based Protocol</vt:lpstr>
      <vt:lpstr>Example</vt:lpstr>
      <vt:lpstr>Time Stamp Based Protocol: Example</vt:lpstr>
      <vt:lpstr>Time Stamp Based Protocol</vt:lpstr>
      <vt:lpstr>Thomas Write Rule </vt:lpstr>
      <vt:lpstr>Validation Based Protocol</vt:lpstr>
      <vt:lpstr>Validation Based Protocol</vt:lpstr>
      <vt:lpstr>Validation Based Protocol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nahita</cp:lastModifiedBy>
  <cp:revision>1029</cp:revision>
  <dcterms:created xsi:type="dcterms:W3CDTF">2013-08-21T06:36:47Z</dcterms:created>
  <dcterms:modified xsi:type="dcterms:W3CDTF">2020-10-09T08:43:49Z</dcterms:modified>
</cp:coreProperties>
</file>